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ora Medium"/>
      <p:regular r:id="rId17"/>
    </p:embeddedFont>
    <p:embeddedFont>
      <p:font typeface="Sora Medium"/>
      <p:regular r:id="rId18"/>
    </p:embeddedFont>
    <p:embeddedFont>
      <p:font typeface="Noto Sans TC"/>
      <p:regular r:id="rId19"/>
    </p:embeddedFont>
    <p:embeddedFont>
      <p:font typeface="Noto Sans TC"/>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The Human Heart: A Fun &amp; Easy Guide</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Discover the amazing organ that keeps us going!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40887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Thank You!</a:t>
            </a:r>
            <a:endParaRPr lang="en-US" sz="4450" dirty="0"/>
          </a:p>
        </p:txBody>
      </p:sp>
      <p:sp>
        <p:nvSpPr>
          <p:cNvPr id="4" name="Text 1"/>
          <p:cNvSpPr/>
          <p:nvPr/>
        </p:nvSpPr>
        <p:spPr>
          <a:xfrm>
            <a:off x="6280190" y="445781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Remember to take care of your amazing heart every day.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738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Chapter 1</a:t>
            </a:r>
            <a:endParaRPr lang="en-US" sz="2200" dirty="0"/>
          </a:p>
        </p:txBody>
      </p:sp>
      <p:sp>
        <p:nvSpPr>
          <p:cNvPr id="4" name="Text 1"/>
          <p:cNvSpPr/>
          <p:nvPr/>
        </p:nvSpPr>
        <p:spPr>
          <a:xfrm>
            <a:off x="6280190" y="315503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What is the Heart?</a:t>
            </a:r>
            <a:endParaRPr lang="en-US" sz="4450" dirty="0"/>
          </a:p>
        </p:txBody>
      </p:sp>
      <p:sp>
        <p:nvSpPr>
          <p:cNvPr id="5" name="Text 2"/>
          <p:cNvSpPr/>
          <p:nvPr/>
        </p:nvSpPr>
        <p:spPr>
          <a:xfrm>
            <a:off x="6280190" y="4203978"/>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heart is a powerful muscular organ, about the size of your fist, located slightly to the left side of your chest. Its primary job is to pump blood throughout your entire body, ensuring every part receives what it needs to function.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1685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Chapter 2</a:t>
            </a:r>
            <a:endParaRPr lang="en-US" sz="2200" dirty="0"/>
          </a:p>
        </p:txBody>
      </p:sp>
      <p:sp>
        <p:nvSpPr>
          <p:cNvPr id="3" name="Text 1"/>
          <p:cNvSpPr/>
          <p:nvPr/>
        </p:nvSpPr>
        <p:spPr>
          <a:xfrm>
            <a:off x="793790" y="1749742"/>
            <a:ext cx="10981849"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Structure of the Heart: Four Chambers</a:t>
            </a:r>
            <a:endParaRPr lang="en-US" sz="4450" dirty="0"/>
          </a:p>
        </p:txBody>
      </p:sp>
      <p:sp>
        <p:nvSpPr>
          <p:cNvPr id="4" name="Shape 2"/>
          <p:cNvSpPr/>
          <p:nvPr/>
        </p:nvSpPr>
        <p:spPr>
          <a:xfrm>
            <a:off x="793790" y="3138845"/>
            <a:ext cx="6407944" cy="1677591"/>
          </a:xfrm>
          <a:prstGeom prst="roundRect">
            <a:avLst>
              <a:gd name="adj" fmla="val 8721"/>
            </a:avLst>
          </a:prstGeom>
          <a:solidFill>
            <a:srgbClr val="07070C"/>
          </a:solidFill>
          <a:ln/>
        </p:spPr>
      </p:sp>
      <p:pic>
        <p:nvPicPr>
          <p:cNvPr id="5" name="Image 0" descr="preencoded.png">    </p:cNvPr>
          <p:cNvPicPr>
            <a:picLocks noChangeAspect="1"/>
          </p:cNvPicPr>
          <p:nvPr/>
        </p:nvPicPr>
        <p:blipFill>
          <a:blip r:embed="rId1"/>
          <a:stretch>
            <a:fillRect/>
          </a:stretch>
        </p:blipFill>
        <p:spPr>
          <a:xfrm>
            <a:off x="793790" y="3108365"/>
            <a:ext cx="6407944" cy="121920"/>
          </a:xfrm>
          <a:prstGeom prst="rect">
            <a:avLst/>
          </a:prstGeom>
        </p:spPr>
      </p:pic>
      <p:pic>
        <p:nvPicPr>
          <p:cNvPr id="6" name="Image 1" descr="preencoded.png">    </p:cNvPr>
          <p:cNvPicPr>
            <a:picLocks noChangeAspect="1"/>
          </p:cNvPicPr>
          <p:nvPr/>
        </p:nvPicPr>
        <p:blipFill>
          <a:blip r:embed="rId2"/>
          <a:stretch>
            <a:fillRect/>
          </a:stretch>
        </p:blipFill>
        <p:spPr>
          <a:xfrm>
            <a:off x="3657540" y="2798683"/>
            <a:ext cx="680442" cy="680442"/>
          </a:xfrm>
          <a:prstGeom prst="rect">
            <a:avLst/>
          </a:prstGeom>
        </p:spPr>
      </p:pic>
      <p:sp>
        <p:nvSpPr>
          <p:cNvPr id="7" name="Text 3"/>
          <p:cNvSpPr/>
          <p:nvPr/>
        </p:nvSpPr>
        <p:spPr>
          <a:xfrm>
            <a:off x="3861614" y="2968823"/>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Sora Medium" pitchFamily="34" charset="0"/>
                <a:ea typeface="Sora Medium" pitchFamily="34" charset="-122"/>
                <a:cs typeface="Sora Medium" pitchFamily="34" charset="-120"/>
              </a:rPr>
              <a:t>1</a:t>
            </a:r>
            <a:endParaRPr lang="en-US" sz="2100" dirty="0"/>
          </a:p>
        </p:txBody>
      </p:sp>
      <p:sp>
        <p:nvSpPr>
          <p:cNvPr id="8" name="Text 4"/>
          <p:cNvSpPr/>
          <p:nvPr/>
        </p:nvSpPr>
        <p:spPr>
          <a:xfrm>
            <a:off x="1051084" y="37058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Right Atrium</a:t>
            </a:r>
            <a:endParaRPr lang="en-US" sz="2200" dirty="0"/>
          </a:p>
        </p:txBody>
      </p:sp>
      <p:sp>
        <p:nvSpPr>
          <p:cNvPr id="9" name="Text 5"/>
          <p:cNvSpPr/>
          <p:nvPr/>
        </p:nvSpPr>
        <p:spPr>
          <a:xfrm>
            <a:off x="1051084" y="4196239"/>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Receives blood rich in carbon dioxide from the body.</a:t>
            </a:r>
            <a:endParaRPr lang="en-US" sz="1750" dirty="0"/>
          </a:p>
        </p:txBody>
      </p:sp>
      <p:sp>
        <p:nvSpPr>
          <p:cNvPr id="10" name="Shape 6"/>
          <p:cNvSpPr/>
          <p:nvPr/>
        </p:nvSpPr>
        <p:spPr>
          <a:xfrm>
            <a:off x="7428548" y="3138845"/>
            <a:ext cx="6408063" cy="1677591"/>
          </a:xfrm>
          <a:prstGeom prst="roundRect">
            <a:avLst>
              <a:gd name="adj" fmla="val 8721"/>
            </a:avLst>
          </a:prstGeom>
          <a:solidFill>
            <a:srgbClr val="07070C"/>
          </a:solidFill>
          <a:ln/>
        </p:spPr>
      </p:sp>
      <p:pic>
        <p:nvPicPr>
          <p:cNvPr id="11" name="Image 2" descr="preencoded.png">    </p:cNvPr>
          <p:cNvPicPr>
            <a:picLocks noChangeAspect="1"/>
          </p:cNvPicPr>
          <p:nvPr/>
        </p:nvPicPr>
        <p:blipFill>
          <a:blip r:embed="rId3"/>
          <a:stretch>
            <a:fillRect/>
          </a:stretch>
        </p:blipFill>
        <p:spPr>
          <a:xfrm>
            <a:off x="7428548" y="3108365"/>
            <a:ext cx="6408063" cy="121920"/>
          </a:xfrm>
          <a:prstGeom prst="rect">
            <a:avLst/>
          </a:prstGeom>
        </p:spPr>
      </p:pic>
      <p:pic>
        <p:nvPicPr>
          <p:cNvPr id="12" name="Image 3" descr="preencoded.png">    </p:cNvPr>
          <p:cNvPicPr>
            <a:picLocks noChangeAspect="1"/>
          </p:cNvPicPr>
          <p:nvPr/>
        </p:nvPicPr>
        <p:blipFill>
          <a:blip r:embed="rId4"/>
          <a:stretch>
            <a:fillRect/>
          </a:stretch>
        </p:blipFill>
        <p:spPr>
          <a:xfrm>
            <a:off x="10292298" y="2798683"/>
            <a:ext cx="680442" cy="680442"/>
          </a:xfrm>
          <a:prstGeom prst="rect">
            <a:avLst/>
          </a:prstGeom>
        </p:spPr>
      </p:pic>
      <p:sp>
        <p:nvSpPr>
          <p:cNvPr id="13" name="Text 7"/>
          <p:cNvSpPr/>
          <p:nvPr/>
        </p:nvSpPr>
        <p:spPr>
          <a:xfrm>
            <a:off x="10496371" y="2968823"/>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Sora Medium" pitchFamily="34" charset="0"/>
                <a:ea typeface="Sora Medium" pitchFamily="34" charset="-122"/>
                <a:cs typeface="Sora Medium" pitchFamily="34" charset="-120"/>
              </a:rPr>
              <a:t>2</a:t>
            </a:r>
            <a:endParaRPr lang="en-US" sz="2100" dirty="0"/>
          </a:p>
        </p:txBody>
      </p:sp>
      <p:sp>
        <p:nvSpPr>
          <p:cNvPr id="14" name="Text 8"/>
          <p:cNvSpPr/>
          <p:nvPr/>
        </p:nvSpPr>
        <p:spPr>
          <a:xfrm>
            <a:off x="7685842" y="37058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Right Ventricle</a:t>
            </a:r>
            <a:endParaRPr lang="en-US" sz="2200" dirty="0"/>
          </a:p>
        </p:txBody>
      </p:sp>
      <p:sp>
        <p:nvSpPr>
          <p:cNvPr id="15" name="Text 9"/>
          <p:cNvSpPr/>
          <p:nvPr/>
        </p:nvSpPr>
        <p:spPr>
          <a:xfrm>
            <a:off x="7685842" y="4196239"/>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Pumps this carbon dioxide-rich blood to the lungs.</a:t>
            </a:r>
            <a:endParaRPr lang="en-US" sz="1750" dirty="0"/>
          </a:p>
        </p:txBody>
      </p:sp>
      <p:sp>
        <p:nvSpPr>
          <p:cNvPr id="16" name="Shape 10"/>
          <p:cNvSpPr/>
          <p:nvPr/>
        </p:nvSpPr>
        <p:spPr>
          <a:xfrm>
            <a:off x="793790" y="5383411"/>
            <a:ext cx="6407944" cy="1677591"/>
          </a:xfrm>
          <a:prstGeom prst="roundRect">
            <a:avLst>
              <a:gd name="adj" fmla="val 8721"/>
            </a:avLst>
          </a:prstGeom>
          <a:solidFill>
            <a:srgbClr val="07070C"/>
          </a:solidFill>
          <a:ln/>
        </p:spPr>
      </p:sp>
      <p:pic>
        <p:nvPicPr>
          <p:cNvPr id="17" name="Image 4" descr="preencoded.png">    </p:cNvPr>
          <p:cNvPicPr>
            <a:picLocks noChangeAspect="1"/>
          </p:cNvPicPr>
          <p:nvPr/>
        </p:nvPicPr>
        <p:blipFill>
          <a:blip r:embed="rId5"/>
          <a:stretch>
            <a:fillRect/>
          </a:stretch>
        </p:blipFill>
        <p:spPr>
          <a:xfrm>
            <a:off x="793790" y="5352931"/>
            <a:ext cx="6407944" cy="121920"/>
          </a:xfrm>
          <a:prstGeom prst="rect">
            <a:avLst/>
          </a:prstGeom>
        </p:spPr>
      </p:pic>
      <p:pic>
        <p:nvPicPr>
          <p:cNvPr id="18" name="Image 5" descr="preencoded.png">    </p:cNvPr>
          <p:cNvPicPr>
            <a:picLocks noChangeAspect="1"/>
          </p:cNvPicPr>
          <p:nvPr/>
        </p:nvPicPr>
        <p:blipFill>
          <a:blip r:embed="rId6"/>
          <a:stretch>
            <a:fillRect/>
          </a:stretch>
        </p:blipFill>
        <p:spPr>
          <a:xfrm>
            <a:off x="3657540" y="5043249"/>
            <a:ext cx="680442" cy="680442"/>
          </a:xfrm>
          <a:prstGeom prst="rect">
            <a:avLst/>
          </a:prstGeom>
        </p:spPr>
      </p:pic>
      <p:sp>
        <p:nvSpPr>
          <p:cNvPr id="19" name="Text 11"/>
          <p:cNvSpPr/>
          <p:nvPr/>
        </p:nvSpPr>
        <p:spPr>
          <a:xfrm>
            <a:off x="3861614" y="5213390"/>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Sora Medium" pitchFamily="34" charset="0"/>
                <a:ea typeface="Sora Medium" pitchFamily="34" charset="-122"/>
                <a:cs typeface="Sora Medium" pitchFamily="34" charset="-120"/>
              </a:rPr>
              <a:t>3</a:t>
            </a:r>
            <a:endParaRPr lang="en-US" sz="2100" dirty="0"/>
          </a:p>
        </p:txBody>
      </p:sp>
      <p:sp>
        <p:nvSpPr>
          <p:cNvPr id="20" name="Text 12"/>
          <p:cNvSpPr/>
          <p:nvPr/>
        </p:nvSpPr>
        <p:spPr>
          <a:xfrm>
            <a:off x="1051084" y="595038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Left Atrium</a:t>
            </a:r>
            <a:endParaRPr lang="en-US" sz="2200" dirty="0"/>
          </a:p>
        </p:txBody>
      </p:sp>
      <p:sp>
        <p:nvSpPr>
          <p:cNvPr id="21" name="Text 13"/>
          <p:cNvSpPr/>
          <p:nvPr/>
        </p:nvSpPr>
        <p:spPr>
          <a:xfrm>
            <a:off x="1051084" y="6440805"/>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Receives oxygen-rich blood returning from the lungs.</a:t>
            </a:r>
            <a:endParaRPr lang="en-US" sz="1750" dirty="0"/>
          </a:p>
        </p:txBody>
      </p:sp>
      <p:sp>
        <p:nvSpPr>
          <p:cNvPr id="22" name="Shape 14"/>
          <p:cNvSpPr/>
          <p:nvPr/>
        </p:nvSpPr>
        <p:spPr>
          <a:xfrm>
            <a:off x="7428548" y="5383411"/>
            <a:ext cx="6408063" cy="1677591"/>
          </a:xfrm>
          <a:prstGeom prst="roundRect">
            <a:avLst>
              <a:gd name="adj" fmla="val 8721"/>
            </a:avLst>
          </a:prstGeom>
          <a:solidFill>
            <a:srgbClr val="07070C"/>
          </a:solidFill>
          <a:ln/>
        </p:spPr>
      </p:sp>
      <p:pic>
        <p:nvPicPr>
          <p:cNvPr id="23" name="Image 6" descr="preencoded.png">    </p:cNvPr>
          <p:cNvPicPr>
            <a:picLocks noChangeAspect="1"/>
          </p:cNvPicPr>
          <p:nvPr/>
        </p:nvPicPr>
        <p:blipFill>
          <a:blip r:embed="rId7"/>
          <a:stretch>
            <a:fillRect/>
          </a:stretch>
        </p:blipFill>
        <p:spPr>
          <a:xfrm>
            <a:off x="7428548" y="5352931"/>
            <a:ext cx="6408063" cy="121920"/>
          </a:xfrm>
          <a:prstGeom prst="rect">
            <a:avLst/>
          </a:prstGeom>
        </p:spPr>
      </p:pic>
      <p:pic>
        <p:nvPicPr>
          <p:cNvPr id="24" name="Image 7" descr="preencoded.png">    </p:cNvPr>
          <p:cNvPicPr>
            <a:picLocks noChangeAspect="1"/>
          </p:cNvPicPr>
          <p:nvPr/>
        </p:nvPicPr>
        <p:blipFill>
          <a:blip r:embed="rId8"/>
          <a:stretch>
            <a:fillRect/>
          </a:stretch>
        </p:blipFill>
        <p:spPr>
          <a:xfrm>
            <a:off x="10292298" y="5043249"/>
            <a:ext cx="680442" cy="680442"/>
          </a:xfrm>
          <a:prstGeom prst="rect">
            <a:avLst/>
          </a:prstGeom>
        </p:spPr>
      </p:pic>
      <p:sp>
        <p:nvSpPr>
          <p:cNvPr id="25" name="Text 15"/>
          <p:cNvSpPr/>
          <p:nvPr/>
        </p:nvSpPr>
        <p:spPr>
          <a:xfrm>
            <a:off x="10496371" y="5213390"/>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Sora Medium" pitchFamily="34" charset="0"/>
                <a:ea typeface="Sora Medium" pitchFamily="34" charset="-122"/>
                <a:cs typeface="Sora Medium" pitchFamily="34" charset="-120"/>
              </a:rPr>
              <a:t>4</a:t>
            </a:r>
            <a:endParaRPr lang="en-US" sz="2100" dirty="0"/>
          </a:p>
        </p:txBody>
      </p:sp>
      <p:sp>
        <p:nvSpPr>
          <p:cNvPr id="26" name="Text 16"/>
          <p:cNvSpPr/>
          <p:nvPr/>
        </p:nvSpPr>
        <p:spPr>
          <a:xfrm>
            <a:off x="7685842" y="595038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Left Ventricle</a:t>
            </a:r>
            <a:endParaRPr lang="en-US" sz="2200" dirty="0"/>
          </a:p>
        </p:txBody>
      </p:sp>
      <p:sp>
        <p:nvSpPr>
          <p:cNvPr id="27" name="Text 17"/>
          <p:cNvSpPr/>
          <p:nvPr/>
        </p:nvSpPr>
        <p:spPr>
          <a:xfrm>
            <a:off x="7685842" y="6440805"/>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Pumps oxygen-rich blood to the entire body.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431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Chapter 3</a:t>
            </a:r>
            <a:endParaRPr lang="en-US" sz="2200" dirty="0"/>
          </a:p>
        </p:txBody>
      </p:sp>
      <p:sp>
        <p:nvSpPr>
          <p:cNvPr id="3" name="Text 1"/>
          <p:cNvSpPr/>
          <p:nvPr/>
        </p:nvSpPr>
        <p:spPr>
          <a:xfrm>
            <a:off x="793790" y="1724263"/>
            <a:ext cx="7738705"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How Does the Heart Work?</a:t>
            </a:r>
            <a:endParaRPr lang="en-US" sz="4450" dirty="0"/>
          </a:p>
        </p:txBody>
      </p:sp>
      <p:sp>
        <p:nvSpPr>
          <p:cNvPr id="4" name="Text 2"/>
          <p:cNvSpPr/>
          <p:nvPr/>
        </p:nvSpPr>
        <p:spPr>
          <a:xfrm>
            <a:off x="793790" y="277320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Think of your heart as a tireless pump, working in a continuous cycle to keep blood flowing.</a:t>
            </a:r>
            <a:endParaRPr lang="en-US" sz="1750" dirty="0"/>
          </a:p>
        </p:txBody>
      </p:sp>
      <p:sp>
        <p:nvSpPr>
          <p:cNvPr id="5" name="Text 3"/>
          <p:cNvSpPr/>
          <p:nvPr/>
        </p:nvSpPr>
        <p:spPr>
          <a:xfrm>
            <a:off x="793790" y="339125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Sora Light" pitchFamily="34" charset="0"/>
                <a:ea typeface="Sora Light" pitchFamily="34" charset="-122"/>
                <a:cs typeface="Sora Light" pitchFamily="34" charset="-120"/>
              </a:rPr>
              <a:t>01</a:t>
            </a:r>
            <a:endParaRPr lang="en-US" sz="1750" dirty="0"/>
          </a:p>
        </p:txBody>
      </p:sp>
      <p:pic>
        <p:nvPicPr>
          <p:cNvPr id="6" name="Image 0" descr="preencoded.png">    </p:cNvPr>
          <p:cNvPicPr>
            <a:picLocks noChangeAspect="1"/>
          </p:cNvPicPr>
          <p:nvPr/>
        </p:nvPicPr>
        <p:blipFill>
          <a:blip r:embed="rId1"/>
          <a:stretch>
            <a:fillRect/>
          </a:stretch>
        </p:blipFill>
        <p:spPr>
          <a:xfrm>
            <a:off x="793790" y="3746302"/>
            <a:ext cx="6407944" cy="30480"/>
          </a:xfrm>
          <a:prstGeom prst="rect">
            <a:avLst/>
          </a:prstGeom>
        </p:spPr>
      </p:pic>
      <p:sp>
        <p:nvSpPr>
          <p:cNvPr id="7" name="Text 4"/>
          <p:cNvSpPr/>
          <p:nvPr/>
        </p:nvSpPr>
        <p:spPr>
          <a:xfrm>
            <a:off x="793790" y="3920609"/>
            <a:ext cx="3367088"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Deoxygenated Blood In</a:t>
            </a:r>
            <a:endParaRPr lang="en-US" sz="2200" dirty="0"/>
          </a:p>
        </p:txBody>
      </p:sp>
      <p:sp>
        <p:nvSpPr>
          <p:cNvPr id="8" name="Text 5"/>
          <p:cNvSpPr/>
          <p:nvPr/>
        </p:nvSpPr>
        <p:spPr>
          <a:xfrm>
            <a:off x="793790" y="4411028"/>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Blood without oxygen enters the right side of the heart.</a:t>
            </a:r>
            <a:endParaRPr lang="en-US" sz="1750" dirty="0"/>
          </a:p>
        </p:txBody>
      </p:sp>
      <p:sp>
        <p:nvSpPr>
          <p:cNvPr id="9" name="Text 6"/>
          <p:cNvSpPr/>
          <p:nvPr/>
        </p:nvSpPr>
        <p:spPr>
          <a:xfrm>
            <a:off x="7428548" y="339125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Sora Light" pitchFamily="34" charset="0"/>
                <a:ea typeface="Sora Light" pitchFamily="34" charset="-122"/>
                <a:cs typeface="Sora Light" pitchFamily="34" charset="-120"/>
              </a:rPr>
              <a:t>02</a:t>
            </a:r>
            <a:endParaRPr lang="en-US" sz="1750" dirty="0"/>
          </a:p>
        </p:txBody>
      </p:sp>
      <p:pic>
        <p:nvPicPr>
          <p:cNvPr id="10" name="Image 1" descr="preencoded.png">    </p:cNvPr>
          <p:cNvPicPr>
            <a:picLocks noChangeAspect="1"/>
          </p:cNvPicPr>
          <p:nvPr/>
        </p:nvPicPr>
        <p:blipFill>
          <a:blip r:embed="rId2"/>
          <a:stretch>
            <a:fillRect/>
          </a:stretch>
        </p:blipFill>
        <p:spPr>
          <a:xfrm>
            <a:off x="7428548" y="3746302"/>
            <a:ext cx="6408063" cy="30480"/>
          </a:xfrm>
          <a:prstGeom prst="rect">
            <a:avLst/>
          </a:prstGeom>
        </p:spPr>
      </p:pic>
      <p:sp>
        <p:nvSpPr>
          <p:cNvPr id="11" name="Text 7"/>
          <p:cNvSpPr/>
          <p:nvPr/>
        </p:nvSpPr>
        <p:spPr>
          <a:xfrm>
            <a:off x="7428548" y="392060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To the Lungs</a:t>
            </a:r>
            <a:endParaRPr lang="en-US" sz="2200" dirty="0"/>
          </a:p>
        </p:txBody>
      </p:sp>
      <p:sp>
        <p:nvSpPr>
          <p:cNvPr id="12" name="Text 8"/>
          <p:cNvSpPr/>
          <p:nvPr/>
        </p:nvSpPr>
        <p:spPr>
          <a:xfrm>
            <a:off x="7428548" y="4411028"/>
            <a:ext cx="6408063"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heart sends this blood to the lungs to pick up oxygen.</a:t>
            </a:r>
            <a:endParaRPr lang="en-US" sz="1750" dirty="0"/>
          </a:p>
        </p:txBody>
      </p:sp>
      <p:sp>
        <p:nvSpPr>
          <p:cNvPr id="13" name="Text 9"/>
          <p:cNvSpPr/>
          <p:nvPr/>
        </p:nvSpPr>
        <p:spPr>
          <a:xfrm>
            <a:off x="793790" y="517076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Sora Light" pitchFamily="34" charset="0"/>
                <a:ea typeface="Sora Light" pitchFamily="34" charset="-122"/>
                <a:cs typeface="Sora Light" pitchFamily="34" charset="-120"/>
              </a:rPr>
              <a:t>03</a:t>
            </a:r>
            <a:endParaRPr lang="en-US" sz="1750" dirty="0"/>
          </a:p>
        </p:txBody>
      </p:sp>
      <p:pic>
        <p:nvPicPr>
          <p:cNvPr id="14" name="Image 2" descr="preencoded.png">    </p:cNvPr>
          <p:cNvPicPr>
            <a:picLocks noChangeAspect="1"/>
          </p:cNvPicPr>
          <p:nvPr/>
        </p:nvPicPr>
        <p:blipFill>
          <a:blip r:embed="rId3"/>
          <a:stretch>
            <a:fillRect/>
          </a:stretch>
        </p:blipFill>
        <p:spPr>
          <a:xfrm>
            <a:off x="793790" y="5503188"/>
            <a:ext cx="6407944" cy="30480"/>
          </a:xfrm>
          <a:prstGeom prst="rect">
            <a:avLst/>
          </a:prstGeom>
        </p:spPr>
      </p:pic>
      <p:sp>
        <p:nvSpPr>
          <p:cNvPr id="15" name="Text 10"/>
          <p:cNvSpPr/>
          <p:nvPr/>
        </p:nvSpPr>
        <p:spPr>
          <a:xfrm>
            <a:off x="793790" y="5700117"/>
            <a:ext cx="3451741"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Oxygenated Blood Back</a:t>
            </a:r>
            <a:endParaRPr lang="en-US" sz="2200" dirty="0"/>
          </a:p>
        </p:txBody>
      </p:sp>
      <p:sp>
        <p:nvSpPr>
          <p:cNvPr id="16" name="Text 11"/>
          <p:cNvSpPr/>
          <p:nvPr/>
        </p:nvSpPr>
        <p:spPr>
          <a:xfrm>
            <a:off x="793790" y="6190536"/>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Oxygen-rich blood returns to the left side of the heart.</a:t>
            </a:r>
            <a:endParaRPr lang="en-US" sz="1750" dirty="0"/>
          </a:p>
        </p:txBody>
      </p:sp>
      <p:sp>
        <p:nvSpPr>
          <p:cNvPr id="17" name="Text 12"/>
          <p:cNvSpPr/>
          <p:nvPr/>
        </p:nvSpPr>
        <p:spPr>
          <a:xfrm>
            <a:off x="7428548" y="5170765"/>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Sora Light" pitchFamily="34" charset="0"/>
                <a:ea typeface="Sora Light" pitchFamily="34" charset="-122"/>
                <a:cs typeface="Sora Light" pitchFamily="34" charset="-120"/>
              </a:rPr>
              <a:t>04</a:t>
            </a:r>
            <a:endParaRPr lang="en-US" sz="1750" dirty="0"/>
          </a:p>
        </p:txBody>
      </p:sp>
      <p:pic>
        <p:nvPicPr>
          <p:cNvPr id="18" name="Image 3" descr="preencoded.png">    </p:cNvPr>
          <p:cNvPicPr>
            <a:picLocks noChangeAspect="1"/>
          </p:cNvPicPr>
          <p:nvPr/>
        </p:nvPicPr>
        <p:blipFill>
          <a:blip r:embed="rId4"/>
          <a:stretch>
            <a:fillRect/>
          </a:stretch>
        </p:blipFill>
        <p:spPr>
          <a:xfrm>
            <a:off x="7428548" y="5503188"/>
            <a:ext cx="6408063" cy="30480"/>
          </a:xfrm>
          <a:prstGeom prst="rect">
            <a:avLst/>
          </a:prstGeom>
        </p:spPr>
      </p:pic>
      <p:sp>
        <p:nvSpPr>
          <p:cNvPr id="19" name="Text 13"/>
          <p:cNvSpPr/>
          <p:nvPr/>
        </p:nvSpPr>
        <p:spPr>
          <a:xfrm>
            <a:off x="7428548" y="57001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To the Body</a:t>
            </a:r>
            <a:endParaRPr lang="en-US" sz="2200" dirty="0"/>
          </a:p>
        </p:txBody>
      </p:sp>
      <p:sp>
        <p:nvSpPr>
          <p:cNvPr id="20" name="Text 14"/>
          <p:cNvSpPr/>
          <p:nvPr/>
        </p:nvSpPr>
        <p:spPr>
          <a:xfrm>
            <a:off x="7428548" y="6190536"/>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heart then pumps this fresh blood to your entire body through arteries.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91038"/>
            <a:ext cx="6471523"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An Incredible Machine</a:t>
            </a:r>
            <a:endParaRPr lang="en-US" sz="4450" dirty="0"/>
          </a:p>
        </p:txBody>
      </p:sp>
      <p:sp>
        <p:nvSpPr>
          <p:cNvPr id="4" name="Text 1"/>
          <p:cNvSpPr/>
          <p:nvPr/>
        </p:nvSpPr>
        <p:spPr>
          <a:xfrm>
            <a:off x="793790" y="3753326"/>
            <a:ext cx="7556421" cy="748427"/>
          </a:xfrm>
          <a:prstGeom prst="rect">
            <a:avLst/>
          </a:prstGeom>
          <a:noFill/>
          <a:ln/>
        </p:spPr>
        <p:txBody>
          <a:bodyPr wrap="none" lIns="0" tIns="0" rIns="0" bIns="0" rtlCol="0" anchor="t"/>
          <a:lstStyle/>
          <a:p>
            <a:pPr algn="ctr" indent="0" marL="0">
              <a:lnSpc>
                <a:spcPts val="5850"/>
              </a:lnSpc>
              <a:buNone/>
            </a:pPr>
            <a:r>
              <a:rPr lang="en-US" sz="5850" dirty="0">
                <a:solidFill>
                  <a:srgbClr val="E0D6DE"/>
                </a:solidFill>
                <a:latin typeface="Sora Medium" pitchFamily="34" charset="0"/>
                <a:ea typeface="Sora Medium" pitchFamily="34" charset="-122"/>
                <a:cs typeface="Sora Medium" pitchFamily="34" charset="-120"/>
              </a:rPr>
              <a:t>100,000</a:t>
            </a:r>
            <a:endParaRPr lang="en-US" sz="5850" dirty="0"/>
          </a:p>
        </p:txBody>
      </p:sp>
      <p:sp>
        <p:nvSpPr>
          <p:cNvPr id="5" name="Text 2"/>
          <p:cNvSpPr/>
          <p:nvPr/>
        </p:nvSpPr>
        <p:spPr>
          <a:xfrm>
            <a:off x="3154323" y="4785122"/>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Beats a Day</a:t>
            </a:r>
            <a:endParaRPr lang="en-US" sz="2200" dirty="0"/>
          </a:p>
        </p:txBody>
      </p:sp>
      <p:sp>
        <p:nvSpPr>
          <p:cNvPr id="6" name="Text 3"/>
          <p:cNvSpPr/>
          <p:nvPr/>
        </p:nvSpPr>
        <p:spPr>
          <a:xfrm>
            <a:off x="793790" y="5275540"/>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Your heart beats approximately 100,000 times every single day!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6305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Chapter 4</a:t>
            </a:r>
            <a:endParaRPr lang="en-US" sz="2200" dirty="0"/>
          </a:p>
        </p:txBody>
      </p:sp>
      <p:sp>
        <p:nvSpPr>
          <p:cNvPr id="3" name="Text 1"/>
          <p:cNvSpPr/>
          <p:nvPr/>
        </p:nvSpPr>
        <p:spPr>
          <a:xfrm>
            <a:off x="793790" y="1244203"/>
            <a:ext cx="8085653"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Why is the Heart Important?</a:t>
            </a:r>
            <a:endParaRPr lang="en-US" sz="4450" dirty="0"/>
          </a:p>
        </p:txBody>
      </p:sp>
      <p:sp>
        <p:nvSpPr>
          <p:cNvPr id="4" name="Text 2"/>
          <p:cNvSpPr/>
          <p:nvPr/>
        </p:nvSpPr>
        <p:spPr>
          <a:xfrm>
            <a:off x="793790" y="229314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The heart is vital for life, performing critical functions that keep every cell in your body thriving.</a:t>
            </a:r>
            <a:endParaRPr lang="en-US" sz="1750" dirty="0"/>
          </a:p>
        </p:txBody>
      </p:sp>
      <p:sp>
        <p:nvSpPr>
          <p:cNvPr id="5" name="Shape 3"/>
          <p:cNvSpPr/>
          <p:nvPr/>
        </p:nvSpPr>
        <p:spPr>
          <a:xfrm>
            <a:off x="793790" y="2911197"/>
            <a:ext cx="6407944" cy="2214205"/>
          </a:xfrm>
          <a:prstGeom prst="roundRect">
            <a:avLst>
              <a:gd name="adj" fmla="val 1537"/>
            </a:avLst>
          </a:prstGeom>
          <a:solidFill>
            <a:srgbClr val="26262B"/>
          </a:solidFill>
          <a:ln/>
        </p:spPr>
      </p:sp>
      <p:pic>
        <p:nvPicPr>
          <p:cNvPr id="6" name="Image 0" descr="preencoded.png">    </p:cNvPr>
          <p:cNvPicPr>
            <a:picLocks noChangeAspect="1"/>
          </p:cNvPicPr>
          <p:nvPr/>
        </p:nvPicPr>
        <p:blipFill>
          <a:blip r:embed="rId1"/>
          <a:stretch>
            <a:fillRect/>
          </a:stretch>
        </p:blipFill>
        <p:spPr>
          <a:xfrm>
            <a:off x="1020604" y="3138011"/>
            <a:ext cx="680442" cy="680442"/>
          </a:xfrm>
          <a:prstGeom prst="rect">
            <a:avLst/>
          </a:prstGeom>
        </p:spPr>
      </p:pic>
      <p:pic>
        <p:nvPicPr>
          <p:cNvPr id="7" name="Image 1" descr="preencoded.png">    </p:cNvPr>
          <p:cNvPicPr>
            <a:picLocks noChangeAspect="1"/>
          </p:cNvPicPr>
          <p:nvPr/>
        </p:nvPicPr>
        <p:blipFill>
          <a:blip r:embed="rId2"/>
          <a:stretch>
            <a:fillRect/>
          </a:stretch>
        </p:blipFill>
        <p:spPr>
          <a:xfrm>
            <a:off x="1207770" y="3286839"/>
            <a:ext cx="306110" cy="382667"/>
          </a:xfrm>
          <a:prstGeom prst="rect">
            <a:avLst/>
          </a:prstGeom>
        </p:spPr>
      </p:pic>
      <p:sp>
        <p:nvSpPr>
          <p:cNvPr id="8" name="Text 4"/>
          <p:cNvSpPr/>
          <p:nvPr/>
        </p:nvSpPr>
        <p:spPr>
          <a:xfrm>
            <a:off x="1020604" y="40452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Supplies Oxygen</a:t>
            </a:r>
            <a:endParaRPr lang="en-US" sz="2200" dirty="0"/>
          </a:p>
        </p:txBody>
      </p:sp>
      <p:sp>
        <p:nvSpPr>
          <p:cNvPr id="9" name="Text 5"/>
          <p:cNvSpPr/>
          <p:nvPr/>
        </p:nvSpPr>
        <p:spPr>
          <a:xfrm>
            <a:off x="1020604" y="4535686"/>
            <a:ext cx="5954316"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Delivers essential oxygen to all body parts.</a:t>
            </a:r>
            <a:endParaRPr lang="en-US" sz="1750" dirty="0"/>
          </a:p>
        </p:txBody>
      </p:sp>
      <p:sp>
        <p:nvSpPr>
          <p:cNvPr id="10" name="Shape 6"/>
          <p:cNvSpPr/>
          <p:nvPr/>
        </p:nvSpPr>
        <p:spPr>
          <a:xfrm>
            <a:off x="7428548" y="2911197"/>
            <a:ext cx="6408063" cy="2214205"/>
          </a:xfrm>
          <a:prstGeom prst="roundRect">
            <a:avLst>
              <a:gd name="adj" fmla="val 1537"/>
            </a:avLst>
          </a:prstGeom>
          <a:solidFill>
            <a:srgbClr val="26262B"/>
          </a:solidFill>
          <a:ln/>
        </p:spPr>
      </p:sp>
      <p:pic>
        <p:nvPicPr>
          <p:cNvPr id="11" name="Image 2" descr="preencoded.png">    </p:cNvPr>
          <p:cNvPicPr>
            <a:picLocks noChangeAspect="1"/>
          </p:cNvPicPr>
          <p:nvPr/>
        </p:nvPicPr>
        <p:blipFill>
          <a:blip r:embed="rId3"/>
          <a:stretch>
            <a:fillRect/>
          </a:stretch>
        </p:blipFill>
        <p:spPr>
          <a:xfrm>
            <a:off x="7655362" y="3138011"/>
            <a:ext cx="680442" cy="680442"/>
          </a:xfrm>
          <a:prstGeom prst="rect">
            <a:avLst/>
          </a:prstGeom>
        </p:spPr>
      </p:pic>
      <p:pic>
        <p:nvPicPr>
          <p:cNvPr id="12" name="Image 3" descr="preencoded.png">    </p:cNvPr>
          <p:cNvPicPr>
            <a:picLocks noChangeAspect="1"/>
          </p:cNvPicPr>
          <p:nvPr/>
        </p:nvPicPr>
        <p:blipFill>
          <a:blip r:embed="rId4"/>
          <a:stretch>
            <a:fillRect/>
          </a:stretch>
        </p:blipFill>
        <p:spPr>
          <a:xfrm>
            <a:off x="7842528" y="3286839"/>
            <a:ext cx="306110" cy="382667"/>
          </a:xfrm>
          <a:prstGeom prst="rect">
            <a:avLst/>
          </a:prstGeom>
        </p:spPr>
      </p:pic>
      <p:sp>
        <p:nvSpPr>
          <p:cNvPr id="13" name="Text 7"/>
          <p:cNvSpPr/>
          <p:nvPr/>
        </p:nvSpPr>
        <p:spPr>
          <a:xfrm>
            <a:off x="7655362" y="40452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Provides Nutrients</a:t>
            </a:r>
            <a:endParaRPr lang="en-US" sz="2200" dirty="0"/>
          </a:p>
        </p:txBody>
      </p:sp>
      <p:sp>
        <p:nvSpPr>
          <p:cNvPr id="14" name="Text 8"/>
          <p:cNvSpPr/>
          <p:nvPr/>
        </p:nvSpPr>
        <p:spPr>
          <a:xfrm>
            <a:off x="7655362" y="4535686"/>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Carries vital nutrients wherever they're needed.</a:t>
            </a:r>
            <a:endParaRPr lang="en-US" sz="1750" dirty="0"/>
          </a:p>
        </p:txBody>
      </p:sp>
      <p:sp>
        <p:nvSpPr>
          <p:cNvPr id="15" name="Shape 9"/>
          <p:cNvSpPr/>
          <p:nvPr/>
        </p:nvSpPr>
        <p:spPr>
          <a:xfrm>
            <a:off x="793790" y="5352217"/>
            <a:ext cx="6407944" cy="2214205"/>
          </a:xfrm>
          <a:prstGeom prst="roundRect">
            <a:avLst>
              <a:gd name="adj" fmla="val 1537"/>
            </a:avLst>
          </a:prstGeom>
          <a:solidFill>
            <a:srgbClr val="26262B"/>
          </a:solidFill>
          <a:ln/>
        </p:spPr>
      </p:sp>
      <p:pic>
        <p:nvPicPr>
          <p:cNvPr id="16" name="Image 4" descr="preencoded.png">    </p:cNvPr>
          <p:cNvPicPr>
            <a:picLocks noChangeAspect="1"/>
          </p:cNvPicPr>
          <p:nvPr/>
        </p:nvPicPr>
        <p:blipFill>
          <a:blip r:embed="rId5"/>
          <a:stretch>
            <a:fillRect/>
          </a:stretch>
        </p:blipFill>
        <p:spPr>
          <a:xfrm>
            <a:off x="1020604" y="5579031"/>
            <a:ext cx="680442" cy="680442"/>
          </a:xfrm>
          <a:prstGeom prst="rect">
            <a:avLst/>
          </a:prstGeom>
        </p:spPr>
      </p:pic>
      <p:pic>
        <p:nvPicPr>
          <p:cNvPr id="17" name="Image 5" descr="preencoded.png">    </p:cNvPr>
          <p:cNvPicPr>
            <a:picLocks noChangeAspect="1"/>
          </p:cNvPicPr>
          <p:nvPr/>
        </p:nvPicPr>
        <p:blipFill>
          <a:blip r:embed="rId6"/>
          <a:stretch>
            <a:fillRect/>
          </a:stretch>
        </p:blipFill>
        <p:spPr>
          <a:xfrm>
            <a:off x="1207770" y="5727859"/>
            <a:ext cx="306110" cy="382667"/>
          </a:xfrm>
          <a:prstGeom prst="rect">
            <a:avLst/>
          </a:prstGeom>
        </p:spPr>
      </p:pic>
      <p:sp>
        <p:nvSpPr>
          <p:cNvPr id="18" name="Text 10"/>
          <p:cNvSpPr/>
          <p:nvPr/>
        </p:nvSpPr>
        <p:spPr>
          <a:xfrm>
            <a:off x="1020604" y="648628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Removes Waste</a:t>
            </a:r>
            <a:endParaRPr lang="en-US" sz="2200" dirty="0"/>
          </a:p>
        </p:txBody>
      </p:sp>
      <p:sp>
        <p:nvSpPr>
          <p:cNvPr id="19" name="Text 11"/>
          <p:cNvSpPr/>
          <p:nvPr/>
        </p:nvSpPr>
        <p:spPr>
          <a:xfrm>
            <a:off x="1020604" y="6976705"/>
            <a:ext cx="5954316"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Efficiently removes waste products like carbon dioxide.</a:t>
            </a:r>
            <a:endParaRPr lang="en-US" sz="1750" dirty="0"/>
          </a:p>
        </p:txBody>
      </p:sp>
      <p:sp>
        <p:nvSpPr>
          <p:cNvPr id="20" name="Shape 12"/>
          <p:cNvSpPr/>
          <p:nvPr/>
        </p:nvSpPr>
        <p:spPr>
          <a:xfrm>
            <a:off x="7428548" y="5352217"/>
            <a:ext cx="6408063" cy="2214205"/>
          </a:xfrm>
          <a:prstGeom prst="roundRect">
            <a:avLst>
              <a:gd name="adj" fmla="val 1537"/>
            </a:avLst>
          </a:prstGeom>
          <a:solidFill>
            <a:srgbClr val="26262B"/>
          </a:solidFill>
          <a:ln/>
        </p:spPr>
      </p:sp>
      <p:pic>
        <p:nvPicPr>
          <p:cNvPr id="21" name="Image 6" descr="preencoded.png">    </p:cNvPr>
          <p:cNvPicPr>
            <a:picLocks noChangeAspect="1"/>
          </p:cNvPicPr>
          <p:nvPr/>
        </p:nvPicPr>
        <p:blipFill>
          <a:blip r:embed="rId7"/>
          <a:stretch>
            <a:fillRect/>
          </a:stretch>
        </p:blipFill>
        <p:spPr>
          <a:xfrm>
            <a:off x="7655362" y="5579031"/>
            <a:ext cx="680442" cy="680442"/>
          </a:xfrm>
          <a:prstGeom prst="rect">
            <a:avLst/>
          </a:prstGeom>
        </p:spPr>
      </p:pic>
      <p:pic>
        <p:nvPicPr>
          <p:cNvPr id="22" name="Image 7" descr="preencoded.png">    </p:cNvPr>
          <p:cNvPicPr>
            <a:picLocks noChangeAspect="1"/>
          </p:cNvPicPr>
          <p:nvPr/>
        </p:nvPicPr>
        <p:blipFill>
          <a:blip r:embed="rId8"/>
          <a:stretch>
            <a:fillRect/>
          </a:stretch>
        </p:blipFill>
        <p:spPr>
          <a:xfrm>
            <a:off x="7842528" y="5727859"/>
            <a:ext cx="306110" cy="382667"/>
          </a:xfrm>
          <a:prstGeom prst="rect">
            <a:avLst/>
          </a:prstGeom>
        </p:spPr>
      </p:pic>
      <p:sp>
        <p:nvSpPr>
          <p:cNvPr id="23" name="Text 13"/>
          <p:cNvSpPr/>
          <p:nvPr/>
        </p:nvSpPr>
        <p:spPr>
          <a:xfrm>
            <a:off x="7655362" y="648628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Keeps Us Alive</a:t>
            </a:r>
            <a:endParaRPr lang="en-US" sz="2200" dirty="0"/>
          </a:p>
        </p:txBody>
      </p:sp>
      <p:sp>
        <p:nvSpPr>
          <p:cNvPr id="24" name="Text 14"/>
          <p:cNvSpPr/>
          <p:nvPr/>
        </p:nvSpPr>
        <p:spPr>
          <a:xfrm>
            <a:off x="7655362" y="6976705"/>
            <a:ext cx="595443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Ensures our overall health and survival.</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6687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97B8FF"/>
                </a:solidFill>
                <a:latin typeface="Sora Medium" pitchFamily="34" charset="0"/>
                <a:ea typeface="Sora Medium" pitchFamily="34" charset="-122"/>
                <a:cs typeface="Sora Medium" pitchFamily="34" charset="-120"/>
              </a:rPr>
              <a:t>Chapter 5</a:t>
            </a:r>
            <a:endParaRPr lang="en-US" sz="2200" dirty="0"/>
          </a:p>
        </p:txBody>
      </p:sp>
      <p:sp>
        <p:nvSpPr>
          <p:cNvPr id="3" name="Text 1"/>
          <p:cNvSpPr/>
          <p:nvPr/>
        </p:nvSpPr>
        <p:spPr>
          <a:xfrm>
            <a:off x="793790" y="2248019"/>
            <a:ext cx="9224724"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How to Keep Your Heart Healthy</a:t>
            </a:r>
            <a:endParaRPr lang="en-US" sz="4450" dirty="0"/>
          </a:p>
        </p:txBody>
      </p:sp>
      <p:sp>
        <p:nvSpPr>
          <p:cNvPr id="4" name="Text 2"/>
          <p:cNvSpPr/>
          <p:nvPr/>
        </p:nvSpPr>
        <p:spPr>
          <a:xfrm>
            <a:off x="793790" y="329696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Taking care of your heart is simple and makes a big difference!</a:t>
            </a:r>
            <a:endParaRPr lang="en-US" sz="1750" dirty="0"/>
          </a:p>
        </p:txBody>
      </p:sp>
      <p:sp>
        <p:nvSpPr>
          <p:cNvPr id="5" name="Text 3"/>
          <p:cNvSpPr/>
          <p:nvPr/>
        </p:nvSpPr>
        <p:spPr>
          <a:xfrm>
            <a:off x="793790" y="4141827"/>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97B8FF"/>
                </a:solidFill>
                <a:latin typeface="Sora Medium" pitchFamily="34" charset="0"/>
                <a:ea typeface="Sora Medium" pitchFamily="34" charset="-122"/>
                <a:cs typeface="Sora Medium" pitchFamily="34" charset="-120"/>
              </a:rPr>
              <a:t>Eat Well</a:t>
            </a:r>
            <a:endParaRPr lang="en-US" sz="2650" dirty="0"/>
          </a:p>
        </p:txBody>
      </p:sp>
      <p:sp>
        <p:nvSpPr>
          <p:cNvPr id="6" name="Text 4"/>
          <p:cNvSpPr/>
          <p:nvPr/>
        </p:nvSpPr>
        <p:spPr>
          <a:xfrm>
            <a:off x="793790" y="479393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Fruits</a:t>
            </a:r>
            <a:endParaRPr lang="en-US" sz="1750" dirty="0"/>
          </a:p>
        </p:txBody>
      </p:sp>
      <p:sp>
        <p:nvSpPr>
          <p:cNvPr id="7" name="Text 5"/>
          <p:cNvSpPr/>
          <p:nvPr/>
        </p:nvSpPr>
        <p:spPr>
          <a:xfrm>
            <a:off x="793790" y="523613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Vegetables</a:t>
            </a:r>
            <a:endParaRPr lang="en-US" sz="1750" dirty="0"/>
          </a:p>
        </p:txBody>
      </p:sp>
      <p:sp>
        <p:nvSpPr>
          <p:cNvPr id="8" name="Text 6"/>
          <p:cNvSpPr/>
          <p:nvPr/>
        </p:nvSpPr>
        <p:spPr>
          <a:xfrm>
            <a:off x="793790" y="567832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Whole Grains</a:t>
            </a:r>
            <a:endParaRPr lang="en-US" sz="1750" dirty="0"/>
          </a:p>
        </p:txBody>
      </p:sp>
      <p:sp>
        <p:nvSpPr>
          <p:cNvPr id="9" name="Text 7"/>
          <p:cNvSpPr/>
          <p:nvPr/>
        </p:nvSpPr>
        <p:spPr>
          <a:xfrm>
            <a:off x="7599521" y="4141827"/>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97B8FF"/>
                </a:solidFill>
                <a:latin typeface="Sora Medium" pitchFamily="34" charset="0"/>
                <a:ea typeface="Sora Medium" pitchFamily="34" charset="-122"/>
                <a:cs typeface="Sora Medium" pitchFamily="34" charset="-120"/>
              </a:rPr>
              <a:t>Stay Active</a:t>
            </a:r>
            <a:endParaRPr lang="en-US" sz="2650" dirty="0"/>
          </a:p>
        </p:txBody>
      </p:sp>
      <p:sp>
        <p:nvSpPr>
          <p:cNvPr id="10" name="Text 8"/>
          <p:cNvSpPr/>
          <p:nvPr/>
        </p:nvSpPr>
        <p:spPr>
          <a:xfrm>
            <a:off x="7599521" y="479393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Daily Exercise</a:t>
            </a:r>
            <a:endParaRPr lang="en-US" sz="1750" dirty="0"/>
          </a:p>
        </p:txBody>
      </p:sp>
      <p:sp>
        <p:nvSpPr>
          <p:cNvPr id="11" name="Text 9"/>
          <p:cNvSpPr/>
          <p:nvPr/>
        </p:nvSpPr>
        <p:spPr>
          <a:xfrm>
            <a:off x="7599521" y="523613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Running</a:t>
            </a:r>
            <a:endParaRPr lang="en-US" sz="1750" dirty="0"/>
          </a:p>
        </p:txBody>
      </p:sp>
      <p:sp>
        <p:nvSpPr>
          <p:cNvPr id="12" name="Text 10"/>
          <p:cNvSpPr/>
          <p:nvPr/>
        </p:nvSpPr>
        <p:spPr>
          <a:xfrm>
            <a:off x="7599521" y="567832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Swimming</a:t>
            </a:r>
            <a:endParaRPr lang="en-US" sz="1750" dirty="0"/>
          </a:p>
        </p:txBody>
      </p:sp>
      <p:sp>
        <p:nvSpPr>
          <p:cNvPr id="13" name="Text 11"/>
          <p:cNvSpPr/>
          <p:nvPr/>
        </p:nvSpPr>
        <p:spPr>
          <a:xfrm>
            <a:off x="7599521" y="612052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Playing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323993"/>
            <a:ext cx="9419153"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Healthy Habits for a Happy Heart</a:t>
            </a:r>
            <a:endParaRPr lang="en-US" sz="4450" dirty="0"/>
          </a:p>
        </p:txBody>
      </p:sp>
      <p:sp>
        <p:nvSpPr>
          <p:cNvPr id="4" name="Shape 1"/>
          <p:cNvSpPr/>
          <p:nvPr/>
        </p:nvSpPr>
        <p:spPr>
          <a:xfrm>
            <a:off x="793790" y="5372933"/>
            <a:ext cx="6407944" cy="1367909"/>
          </a:xfrm>
          <a:prstGeom prst="roundRect">
            <a:avLst>
              <a:gd name="adj" fmla="val 10695"/>
            </a:avLst>
          </a:prstGeom>
          <a:solidFill>
            <a:srgbClr val="07070C"/>
          </a:solidFill>
          <a:ln w="30480">
            <a:solidFill>
              <a:srgbClr val="3F3F44"/>
            </a:solidFill>
            <a:prstDash val="solid"/>
          </a:ln>
        </p:spPr>
      </p:sp>
      <p:pic>
        <p:nvPicPr>
          <p:cNvPr id="5" name="Image 1" descr="preencoded.png">    </p:cNvPr>
          <p:cNvPicPr>
            <a:picLocks noChangeAspect="1"/>
          </p:cNvPicPr>
          <p:nvPr/>
        </p:nvPicPr>
        <p:blipFill>
          <a:blip r:embed="rId2"/>
          <a:stretch>
            <a:fillRect/>
          </a:stretch>
        </p:blipFill>
        <p:spPr>
          <a:xfrm>
            <a:off x="763310" y="5372933"/>
            <a:ext cx="121920" cy="1367909"/>
          </a:xfrm>
          <a:prstGeom prst="rect">
            <a:avLst/>
          </a:prstGeom>
        </p:spPr>
      </p:pic>
      <p:sp>
        <p:nvSpPr>
          <p:cNvPr id="6" name="Text 2"/>
          <p:cNvSpPr/>
          <p:nvPr/>
        </p:nvSpPr>
        <p:spPr>
          <a:xfrm>
            <a:off x="1142524" y="56302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Avoid Junk Food</a:t>
            </a:r>
            <a:endParaRPr lang="en-US" sz="2200" dirty="0"/>
          </a:p>
        </p:txBody>
      </p:sp>
      <p:sp>
        <p:nvSpPr>
          <p:cNvPr id="7" name="Text 3"/>
          <p:cNvSpPr/>
          <p:nvPr/>
        </p:nvSpPr>
        <p:spPr>
          <a:xfrm>
            <a:off x="1142524" y="6120646"/>
            <a:ext cx="5801916"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Limit processed foods and excessive sugar intake.</a:t>
            </a:r>
            <a:endParaRPr lang="en-US" sz="1750" dirty="0"/>
          </a:p>
        </p:txBody>
      </p:sp>
      <p:sp>
        <p:nvSpPr>
          <p:cNvPr id="8" name="Shape 4"/>
          <p:cNvSpPr/>
          <p:nvPr/>
        </p:nvSpPr>
        <p:spPr>
          <a:xfrm>
            <a:off x="7428548" y="5372933"/>
            <a:ext cx="6408063" cy="1367909"/>
          </a:xfrm>
          <a:prstGeom prst="roundRect">
            <a:avLst>
              <a:gd name="adj" fmla="val 10695"/>
            </a:avLst>
          </a:prstGeom>
          <a:solidFill>
            <a:srgbClr val="07070C"/>
          </a:solidFill>
          <a:ln w="30480">
            <a:solidFill>
              <a:srgbClr val="3F3F44"/>
            </a:solidFill>
            <a:prstDash val="solid"/>
          </a:ln>
        </p:spPr>
      </p:sp>
      <p:pic>
        <p:nvPicPr>
          <p:cNvPr id="9" name="Image 2" descr="preencoded.png">    </p:cNvPr>
          <p:cNvPicPr>
            <a:picLocks noChangeAspect="1"/>
          </p:cNvPicPr>
          <p:nvPr/>
        </p:nvPicPr>
        <p:blipFill>
          <a:blip r:embed="rId3"/>
          <a:stretch>
            <a:fillRect/>
          </a:stretch>
        </p:blipFill>
        <p:spPr>
          <a:xfrm>
            <a:off x="7398067" y="5372933"/>
            <a:ext cx="121920" cy="1367909"/>
          </a:xfrm>
          <a:prstGeom prst="rect">
            <a:avLst/>
          </a:prstGeom>
        </p:spPr>
      </p:pic>
      <p:sp>
        <p:nvSpPr>
          <p:cNvPr id="10" name="Text 5"/>
          <p:cNvSpPr/>
          <p:nvPr/>
        </p:nvSpPr>
        <p:spPr>
          <a:xfrm>
            <a:off x="7777282" y="56302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Hydrate</a:t>
            </a:r>
            <a:endParaRPr lang="en-US" sz="2200" dirty="0"/>
          </a:p>
        </p:txBody>
      </p:sp>
      <p:sp>
        <p:nvSpPr>
          <p:cNvPr id="11" name="Text 6"/>
          <p:cNvSpPr/>
          <p:nvPr/>
        </p:nvSpPr>
        <p:spPr>
          <a:xfrm>
            <a:off x="7777282" y="6120646"/>
            <a:ext cx="5802035"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Drink plenty of water throughout the day.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1263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97B8FF"/>
                </a:solidFill>
                <a:latin typeface="Sora Medium" pitchFamily="34" charset="0"/>
                <a:ea typeface="Sora Medium" pitchFamily="34" charset="-122"/>
                <a:cs typeface="Sora Medium" pitchFamily="34" charset="-120"/>
              </a:rPr>
              <a:t>Key Takeaways</a:t>
            </a:r>
            <a:endParaRPr lang="en-US" sz="4450" dirty="0"/>
          </a:p>
        </p:txBody>
      </p:sp>
      <p:sp>
        <p:nvSpPr>
          <p:cNvPr id="3" name="Shape 1"/>
          <p:cNvSpPr/>
          <p:nvPr/>
        </p:nvSpPr>
        <p:spPr>
          <a:xfrm>
            <a:off x="793790" y="3175040"/>
            <a:ext cx="510302" cy="510302"/>
          </a:xfrm>
          <a:prstGeom prst="roundRect">
            <a:avLst>
              <a:gd name="adj" fmla="val 6667"/>
            </a:avLst>
          </a:prstGeom>
          <a:solidFill>
            <a:srgbClr val="26262B"/>
          </a:solidFill>
          <a:ln/>
        </p:spPr>
      </p:sp>
      <p:sp>
        <p:nvSpPr>
          <p:cNvPr id="4" name="Text 2"/>
          <p:cNvSpPr/>
          <p:nvPr/>
        </p:nvSpPr>
        <p:spPr>
          <a:xfrm>
            <a:off x="1530906" y="32529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The Heart is a Pump</a:t>
            </a:r>
            <a:endParaRPr lang="en-US" sz="2200" dirty="0"/>
          </a:p>
        </p:txBody>
      </p:sp>
      <p:sp>
        <p:nvSpPr>
          <p:cNvPr id="5" name="Text 3"/>
          <p:cNvSpPr/>
          <p:nvPr/>
        </p:nvSpPr>
        <p:spPr>
          <a:xfrm>
            <a:off x="1530906" y="3743325"/>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A muscular organ that circulates blood, delivering oxygen and nutrients.</a:t>
            </a:r>
            <a:endParaRPr lang="en-US" sz="1750" dirty="0"/>
          </a:p>
        </p:txBody>
      </p:sp>
      <p:sp>
        <p:nvSpPr>
          <p:cNvPr id="6" name="Shape 4"/>
          <p:cNvSpPr/>
          <p:nvPr/>
        </p:nvSpPr>
        <p:spPr>
          <a:xfrm>
            <a:off x="7456884" y="3175040"/>
            <a:ext cx="510302" cy="510302"/>
          </a:xfrm>
          <a:prstGeom prst="roundRect">
            <a:avLst>
              <a:gd name="adj" fmla="val 6667"/>
            </a:avLst>
          </a:prstGeom>
          <a:solidFill>
            <a:srgbClr val="26262B"/>
          </a:solidFill>
          <a:ln/>
        </p:spPr>
      </p:sp>
      <p:sp>
        <p:nvSpPr>
          <p:cNvPr id="7" name="Text 5"/>
          <p:cNvSpPr/>
          <p:nvPr/>
        </p:nvSpPr>
        <p:spPr>
          <a:xfrm>
            <a:off x="8194000" y="32529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Four Chambers</a:t>
            </a:r>
            <a:endParaRPr lang="en-US" sz="2200" dirty="0"/>
          </a:p>
        </p:txBody>
      </p:sp>
      <p:sp>
        <p:nvSpPr>
          <p:cNvPr id="8" name="Text 6"/>
          <p:cNvSpPr/>
          <p:nvPr/>
        </p:nvSpPr>
        <p:spPr>
          <a:xfrm>
            <a:off x="8194000" y="3743325"/>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Each chamber plays a specific role in the blood's journey through the body.</a:t>
            </a:r>
            <a:endParaRPr lang="en-US" sz="1750" dirty="0"/>
          </a:p>
        </p:txBody>
      </p:sp>
      <p:sp>
        <p:nvSpPr>
          <p:cNvPr id="9" name="Shape 7"/>
          <p:cNvSpPr/>
          <p:nvPr/>
        </p:nvSpPr>
        <p:spPr>
          <a:xfrm>
            <a:off x="793790" y="4922758"/>
            <a:ext cx="510302" cy="510302"/>
          </a:xfrm>
          <a:prstGeom prst="roundRect">
            <a:avLst>
              <a:gd name="adj" fmla="val 6667"/>
            </a:avLst>
          </a:prstGeom>
          <a:solidFill>
            <a:srgbClr val="26262B"/>
          </a:solidFill>
          <a:ln/>
        </p:spPr>
      </p:sp>
      <p:sp>
        <p:nvSpPr>
          <p:cNvPr id="10" name="Text 8"/>
          <p:cNvSpPr/>
          <p:nvPr/>
        </p:nvSpPr>
        <p:spPr>
          <a:xfrm>
            <a:off x="1530906" y="50006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Constant Work</a:t>
            </a:r>
            <a:endParaRPr lang="en-US" sz="2200" dirty="0"/>
          </a:p>
        </p:txBody>
      </p:sp>
      <p:sp>
        <p:nvSpPr>
          <p:cNvPr id="11" name="Text 9"/>
          <p:cNvSpPr/>
          <p:nvPr/>
        </p:nvSpPr>
        <p:spPr>
          <a:xfrm>
            <a:off x="1530906" y="5491043"/>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Beats tirelessly, about 100,000 times a day, to keep us alive.</a:t>
            </a:r>
            <a:endParaRPr lang="en-US" sz="1750" dirty="0"/>
          </a:p>
        </p:txBody>
      </p:sp>
      <p:sp>
        <p:nvSpPr>
          <p:cNvPr id="12" name="Shape 10"/>
          <p:cNvSpPr/>
          <p:nvPr/>
        </p:nvSpPr>
        <p:spPr>
          <a:xfrm>
            <a:off x="7456884" y="4922758"/>
            <a:ext cx="510302" cy="510302"/>
          </a:xfrm>
          <a:prstGeom prst="roundRect">
            <a:avLst>
              <a:gd name="adj" fmla="val 6667"/>
            </a:avLst>
          </a:prstGeom>
          <a:solidFill>
            <a:srgbClr val="26262B"/>
          </a:solidFill>
          <a:ln/>
        </p:spPr>
      </p:sp>
      <p:sp>
        <p:nvSpPr>
          <p:cNvPr id="13" name="Text 11"/>
          <p:cNvSpPr/>
          <p:nvPr/>
        </p:nvSpPr>
        <p:spPr>
          <a:xfrm>
            <a:off x="8194000" y="5000625"/>
            <a:ext cx="3391972" cy="354330"/>
          </a:xfrm>
          <a:prstGeom prst="rect">
            <a:avLst/>
          </a:prstGeom>
          <a:noFill/>
          <a:ln/>
        </p:spPr>
        <p:txBody>
          <a:bodyPr wrap="none" lIns="0" tIns="0" rIns="0" bIns="0" rtlCol="0" anchor="t"/>
          <a:lstStyle/>
          <a:p>
            <a:pPr algn="l" indent="0" marL="0">
              <a:lnSpc>
                <a:spcPts val="2750"/>
              </a:lnSpc>
              <a:buNone/>
            </a:pPr>
            <a:r>
              <a:rPr lang="en-US" sz="2200" dirty="0">
                <a:solidFill>
                  <a:srgbClr val="E0D6DE"/>
                </a:solidFill>
                <a:latin typeface="Sora Medium" pitchFamily="34" charset="0"/>
                <a:ea typeface="Sora Medium" pitchFamily="34" charset="-122"/>
                <a:cs typeface="Sora Medium" pitchFamily="34" charset="-120"/>
              </a:rPr>
              <a:t>Healthy Choices Matter</a:t>
            </a:r>
            <a:endParaRPr lang="en-US" sz="2200" dirty="0"/>
          </a:p>
        </p:txBody>
      </p:sp>
      <p:sp>
        <p:nvSpPr>
          <p:cNvPr id="14" name="Text 12"/>
          <p:cNvSpPr/>
          <p:nvPr/>
        </p:nvSpPr>
        <p:spPr>
          <a:xfrm>
            <a:off x="8194000" y="5491043"/>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Noto Sans TC" pitchFamily="34" charset="0"/>
                <a:ea typeface="Noto Sans TC" pitchFamily="34" charset="-122"/>
                <a:cs typeface="Noto Sans TC" pitchFamily="34" charset="-120"/>
              </a:rPr>
              <a:t>Diet and exercise are crucial for maintaining a strong heart.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2025-08-12T12:45:16Z</dcterms:created>
  <dcterms:modified xsi:type="dcterms:W3CDTF">2025-08-12T12:45:16Z</dcterms:modified>
</cp:coreProperties>
</file>